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59"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aregy.com/forums/showthread.php?t=2490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476672"/>
          </a:xfrm>
        </p:spPr>
        <p:txBody>
          <a:bodyPr>
            <a:noAutofit/>
          </a:bodyPr>
          <a:lstStyle/>
          <a:p>
            <a:r>
              <a:rPr lang="ar-SA" sz="3200" dirty="0" smtClean="0"/>
              <a:t>مستلزمات لعبة التنس</a:t>
            </a:r>
            <a:endParaRPr lang="ar-IQ" sz="3200" dirty="0"/>
          </a:p>
        </p:txBody>
      </p:sp>
      <p:sp>
        <p:nvSpPr>
          <p:cNvPr id="3" name="عنصر نائب للمحتوى 2"/>
          <p:cNvSpPr>
            <a:spLocks noGrp="1"/>
          </p:cNvSpPr>
          <p:nvPr>
            <p:ph idx="1"/>
          </p:nvPr>
        </p:nvSpPr>
        <p:spPr>
          <a:xfrm>
            <a:off x="0" y="548680"/>
            <a:ext cx="8964488" cy="6309320"/>
          </a:xfrm>
        </p:spPr>
        <p:txBody>
          <a:bodyPr>
            <a:noAutofit/>
          </a:bodyPr>
          <a:lstStyle/>
          <a:p>
            <a:r>
              <a:rPr lang="ar-SA" sz="1100" b="1" dirty="0" smtClean="0"/>
              <a:t>1- الملعب </a:t>
            </a:r>
            <a:r>
              <a:rPr lang="ar-SA" sz="1100" b="1" dirty="0" err="1" smtClean="0"/>
              <a:t>وملحقاته </a:t>
            </a:r>
            <a:r>
              <a:rPr lang="ar-SA" sz="1100" b="1" dirty="0" smtClean="0"/>
              <a:t>: لملاعب التنس قياسات ثابتة وللعب الفردي او الزوجي وكما </a:t>
            </a:r>
            <a:r>
              <a:rPr lang="ar-SA" sz="1100" b="1" dirty="0" err="1" smtClean="0"/>
              <a:t>يلي:</a:t>
            </a:r>
            <a:r>
              <a:rPr lang="ar-SA" sz="1100" b="1" dirty="0" smtClean="0"/>
              <a:t> </a:t>
            </a:r>
            <a:endParaRPr lang="en-US" sz="1100" dirty="0" smtClean="0"/>
          </a:p>
          <a:p>
            <a:r>
              <a:rPr lang="ar-SA" sz="1100" b="1" dirty="0" smtClean="0"/>
              <a:t>   </a:t>
            </a:r>
            <a:r>
              <a:rPr lang="ar-SA" sz="1100" dirty="0" smtClean="0"/>
              <a:t> طول ملعب التنس 79 </a:t>
            </a:r>
            <a:r>
              <a:rPr lang="ar-SA" sz="1100" dirty="0" err="1" smtClean="0"/>
              <a:t>قدما </a:t>
            </a:r>
            <a:r>
              <a:rPr lang="ar-SA" sz="1100" dirty="0" smtClean="0"/>
              <a:t>(القدم </a:t>
            </a:r>
            <a:r>
              <a:rPr lang="ar-SA" sz="1100" dirty="0" err="1" smtClean="0"/>
              <a:t>حوالي30سم</a:t>
            </a:r>
            <a:r>
              <a:rPr lang="ar-SA" sz="1100" dirty="0" smtClean="0"/>
              <a:t>) </a:t>
            </a:r>
            <a:r>
              <a:rPr lang="ar-SA" sz="1100" dirty="0" err="1" smtClean="0"/>
              <a:t>أي </a:t>
            </a:r>
            <a:r>
              <a:rPr lang="ar-SA" sz="1100" dirty="0" smtClean="0"/>
              <a:t>(23.77 متراً), أما عرضه فيبلغ 27 قدما </a:t>
            </a:r>
            <a:r>
              <a:rPr lang="ar-SA" sz="1100" dirty="0" err="1" smtClean="0"/>
              <a:t>أي </a:t>
            </a:r>
            <a:r>
              <a:rPr lang="ar-SA" sz="1100" dirty="0" smtClean="0"/>
              <a:t>(8.23 متراً</a:t>
            </a:r>
            <a:r>
              <a:rPr lang="ar-SA" sz="1100" dirty="0" err="1" smtClean="0"/>
              <a:t>) </a:t>
            </a:r>
            <a:r>
              <a:rPr lang="ar-SA" sz="1100" dirty="0" smtClean="0"/>
              <a:t>(إذا كان المتباريان اثنين فقط) أو 36 قدما </a:t>
            </a:r>
            <a:r>
              <a:rPr lang="ar-SA" sz="1100" dirty="0" err="1" smtClean="0"/>
              <a:t>أي </a:t>
            </a:r>
            <a:r>
              <a:rPr lang="ar-SA" sz="1100" dirty="0" smtClean="0"/>
              <a:t>(10.97 متراً</a:t>
            </a:r>
            <a:r>
              <a:rPr lang="ar-SA" sz="1100" dirty="0" err="1" smtClean="0"/>
              <a:t>) </a:t>
            </a:r>
            <a:r>
              <a:rPr lang="ar-SA" sz="1100" dirty="0" smtClean="0"/>
              <a:t>(إذا كان اللاعبون زوجين يحتل كل زوج منهما جانبا من الملعب</a:t>
            </a:r>
            <a:r>
              <a:rPr lang="ar-SA" sz="1100" dirty="0" err="1" smtClean="0"/>
              <a:t>).</a:t>
            </a:r>
            <a:r>
              <a:rPr lang="ar-SA" sz="1100" dirty="0" smtClean="0"/>
              <a:t> ويفصل ما بين جانبي الملعب شبكة يبلغ ارتفاعها عند وسطها ثلاثة </a:t>
            </a:r>
            <a:r>
              <a:rPr lang="ar-SA" sz="1100" dirty="0" err="1" smtClean="0"/>
              <a:t>أقدام </a:t>
            </a:r>
            <a:r>
              <a:rPr lang="ar-SA" sz="1100" dirty="0" smtClean="0"/>
              <a:t>(91.4 سنتمتر) وعند طرفيها ثلاثة أقدام ونصف القدم(1.07 متراً) ويجب أن تكون حدود الملعب وداخله واضحة ويكون </a:t>
            </a:r>
            <a:r>
              <a:rPr lang="ar-SA" sz="1100" dirty="0" err="1" smtClean="0"/>
              <a:t>عرضه </a:t>
            </a:r>
            <a:r>
              <a:rPr lang="ar-SA" sz="1100" dirty="0" smtClean="0"/>
              <a:t>(5 </a:t>
            </a:r>
            <a:r>
              <a:rPr lang="ar-SA" sz="1100" dirty="0" err="1" smtClean="0"/>
              <a:t>سم </a:t>
            </a:r>
            <a:r>
              <a:rPr lang="ar-SA" sz="1100" dirty="0" smtClean="0"/>
              <a:t>) وتسمى الخطوط التي عند مؤخرة الملعب بخطوط القاعدة و الأخرى تسمى بالخطوط الجانبية </a:t>
            </a:r>
          </a:p>
          <a:p>
            <a:r>
              <a:rPr lang="ar-SA" sz="1100" b="1" dirty="0" smtClean="0"/>
              <a:t>ومن ملحقات الملعب</a:t>
            </a:r>
            <a:endParaRPr lang="en-US" sz="1100" dirty="0" smtClean="0"/>
          </a:p>
          <a:p>
            <a:r>
              <a:rPr lang="ar-SA" sz="1100" b="1" dirty="0" smtClean="0"/>
              <a:t>*الشبكة </a:t>
            </a:r>
            <a:r>
              <a:rPr lang="ar-SA" sz="1100" b="1" dirty="0" err="1" smtClean="0"/>
              <a:t>والقوائم </a:t>
            </a:r>
            <a:r>
              <a:rPr lang="ar-SA" sz="1100" b="1" dirty="0" smtClean="0"/>
              <a:t>: </a:t>
            </a:r>
            <a:r>
              <a:rPr lang="ar-SA" sz="1100" dirty="0" smtClean="0"/>
              <a:t>تصنع شبكة لعبة التنس من مادة القطن او النايلون او المعدن او معادن </a:t>
            </a:r>
            <a:r>
              <a:rPr lang="ar-SA" sz="1100" dirty="0" err="1" smtClean="0"/>
              <a:t>اخرى </a:t>
            </a:r>
            <a:r>
              <a:rPr lang="ar-SA" sz="1100" dirty="0" smtClean="0"/>
              <a:t>، والشبكة عبارة عن مربعات صغيرة ضيقة لا تسمح بمرور الكرة من </a:t>
            </a:r>
            <a:r>
              <a:rPr lang="ar-SA" sz="1100" dirty="0" err="1" smtClean="0"/>
              <a:t>خلالها </a:t>
            </a:r>
            <a:r>
              <a:rPr lang="ar-SA" sz="1100" dirty="0" smtClean="0"/>
              <a:t>، يحدها من الاعلى شريط من الجلد السميك </a:t>
            </a:r>
            <a:r>
              <a:rPr lang="ar-SA" sz="1100" dirty="0" err="1" smtClean="0"/>
              <a:t>بعرض </a:t>
            </a:r>
            <a:r>
              <a:rPr lang="ar-SA" sz="1100" dirty="0" smtClean="0"/>
              <a:t>(</a:t>
            </a:r>
            <a:r>
              <a:rPr lang="ar-SA" sz="1100" dirty="0" err="1" smtClean="0"/>
              <a:t>5سم</a:t>
            </a:r>
            <a:r>
              <a:rPr lang="ar-SA" sz="1100" dirty="0" smtClean="0"/>
              <a:t>) يمر بداخله سلك معدني وتشد في القوائم المصنوعة من الحديد.</a:t>
            </a:r>
            <a:endParaRPr lang="en-US" sz="1100" dirty="0" smtClean="0"/>
          </a:p>
          <a:p>
            <a:r>
              <a:rPr lang="ar-SA" sz="1100" b="1" dirty="0" smtClean="0"/>
              <a:t>اما </a:t>
            </a:r>
            <a:r>
              <a:rPr lang="ar-SA" sz="1100" b="1" dirty="0" err="1" smtClean="0"/>
              <a:t>القوائم</a:t>
            </a:r>
            <a:r>
              <a:rPr lang="ar-SA" sz="1100" dirty="0" err="1" smtClean="0"/>
              <a:t> </a:t>
            </a:r>
            <a:r>
              <a:rPr lang="ar-SA" sz="1100" dirty="0" smtClean="0"/>
              <a:t>: فيبعد عن الخط الجانبي للملعب الفردي او الزوجي </a:t>
            </a:r>
            <a:r>
              <a:rPr lang="ar-SA" sz="1100" dirty="0" err="1" smtClean="0"/>
              <a:t>بمسافة </a:t>
            </a:r>
            <a:r>
              <a:rPr lang="ar-SA" sz="1100" dirty="0" smtClean="0"/>
              <a:t>(3) قدم </a:t>
            </a:r>
            <a:r>
              <a:rPr lang="ar-SA" sz="1100" dirty="0" err="1" smtClean="0"/>
              <a:t>او </a:t>
            </a:r>
            <a:r>
              <a:rPr lang="ar-SA" sz="1100" dirty="0" smtClean="0"/>
              <a:t>(90) </a:t>
            </a:r>
            <a:r>
              <a:rPr lang="ar-SA" sz="1100" dirty="0" err="1" smtClean="0"/>
              <a:t>سم </a:t>
            </a:r>
            <a:r>
              <a:rPr lang="ar-SA" sz="1100" dirty="0" smtClean="0"/>
              <a:t>، ونكون القوائم اما مثبتة في الارض او متحركة </a:t>
            </a:r>
            <a:endParaRPr lang="en-US" sz="1100" dirty="0" smtClean="0"/>
          </a:p>
          <a:p>
            <a:r>
              <a:rPr lang="ar-SA" sz="1100" b="1" dirty="0" smtClean="0"/>
              <a:t>* كرسي </a:t>
            </a:r>
            <a:r>
              <a:rPr lang="ar-SA" sz="1100" b="1" dirty="0" err="1" smtClean="0"/>
              <a:t>التحكيم </a:t>
            </a:r>
            <a:r>
              <a:rPr lang="ar-SA" sz="1100" b="1" dirty="0" smtClean="0"/>
              <a:t>: </a:t>
            </a:r>
            <a:r>
              <a:rPr lang="ar-SA" sz="1100" dirty="0" smtClean="0"/>
              <a:t>يحتاج حكم المباراة الى كرسي ليجلس عليه طول فترة </a:t>
            </a:r>
            <a:r>
              <a:rPr lang="ar-SA" sz="1100" dirty="0" err="1" smtClean="0"/>
              <a:t>المباراة </a:t>
            </a:r>
            <a:r>
              <a:rPr lang="ar-SA" sz="1100" dirty="0" smtClean="0"/>
              <a:t>، ويوضع الكرسي بالقرب من احد قائمي الشبكة </a:t>
            </a:r>
            <a:r>
              <a:rPr lang="ar-SA" sz="1100" dirty="0" err="1" smtClean="0"/>
              <a:t>وبارتفاع </a:t>
            </a:r>
            <a:r>
              <a:rPr lang="ar-SA" sz="1100" dirty="0" smtClean="0"/>
              <a:t>(6-8) قدم ويجب ان يراعى وضع كرسي الحكم بالنسبة </a:t>
            </a:r>
            <a:r>
              <a:rPr lang="ar-SA" sz="1100" dirty="0" err="1" smtClean="0"/>
              <a:t>للشمس </a:t>
            </a:r>
            <a:r>
              <a:rPr lang="ar-SA" sz="1100" dirty="0" smtClean="0"/>
              <a:t>(اتجاه اشعة الشمس خلف الحكم) ويستحسن وجود مضلة لتقيه من الحر.</a:t>
            </a:r>
            <a:endParaRPr lang="en-US" sz="1100" dirty="0" smtClean="0"/>
          </a:p>
          <a:p>
            <a:r>
              <a:rPr lang="ar-SA" sz="1100" b="1" dirty="0" smtClean="0"/>
              <a:t>2- مضرب </a:t>
            </a:r>
            <a:r>
              <a:rPr lang="ar-SA" sz="1100" b="1" dirty="0" smtClean="0">
                <a:hlinkClick r:id="rId2"/>
              </a:rPr>
              <a:t>التنس</a:t>
            </a:r>
            <a:r>
              <a:rPr lang="en-US" sz="1100" b="1" dirty="0" smtClean="0">
                <a:hlinkClick r:id="rId2"/>
              </a:rPr>
              <a:t>: </a:t>
            </a:r>
            <a:r>
              <a:rPr lang="en-US" sz="1100" dirty="0" smtClean="0"/>
              <a:t> </a:t>
            </a:r>
            <a:r>
              <a:rPr lang="ar-SA" sz="1100" dirty="0" smtClean="0"/>
              <a:t>يعد أهم قطعة من معدات </a:t>
            </a:r>
            <a:r>
              <a:rPr lang="ar-SA" sz="1100" dirty="0" smtClean="0">
                <a:hlinkClick r:id="rId2"/>
              </a:rPr>
              <a:t>التنس </a:t>
            </a:r>
            <a:r>
              <a:rPr lang="ar-SA" sz="1100" dirty="0" smtClean="0"/>
              <a:t>وقد اجتذب اهتماماً كبيراً من حيث التطور التكنولوجي ولعل هذا يعود الى أن المضرب أداة للفرد الواحد ولا يتشارك اللاعبون في مضرب واحد ويصمم خصيصا لكل لاعب مضرب خاص </a:t>
            </a:r>
            <a:r>
              <a:rPr lang="ar-SA" sz="1100" dirty="0" err="1" smtClean="0"/>
              <a:t>به</a:t>
            </a:r>
            <a:r>
              <a:rPr lang="ar-SA" sz="1100" dirty="0" smtClean="0"/>
              <a:t> وتعتمد على الأسلوب الخاص للاعب في ضرب </a:t>
            </a:r>
            <a:r>
              <a:rPr lang="ar-SA" sz="1100" dirty="0" err="1" smtClean="0"/>
              <a:t>الكرات </a:t>
            </a:r>
            <a:r>
              <a:rPr lang="ar-SA" sz="1100" dirty="0" smtClean="0"/>
              <a:t>، أما المواد المستخدمة لصنع المضارب فقد تغيرت منذ بداية اللعبة مع بداية المضارب الخشبية التي يكون إطارها مصنوع من الخشب و السبائك المعدنية إلى ألياف مصنوعة من </a:t>
            </a:r>
            <a:r>
              <a:rPr lang="ar-SA" sz="1100" dirty="0" err="1" smtClean="0"/>
              <a:t>الكربون </a:t>
            </a:r>
            <a:r>
              <a:rPr lang="ar-SA" sz="1100" dirty="0" smtClean="0"/>
              <a:t>، وإلى الآن مازال هناك دراسات لتطوير </a:t>
            </a:r>
            <a:r>
              <a:rPr lang="ar-SA" sz="1100" dirty="0" err="1" smtClean="0"/>
              <a:t>المضرب </a:t>
            </a:r>
            <a:r>
              <a:rPr lang="ar-SA" sz="1100" dirty="0" smtClean="0"/>
              <a:t>، وقد أصبح المضرب أكثر </a:t>
            </a:r>
            <a:r>
              <a:rPr lang="ar-SA" sz="1100" dirty="0" err="1" smtClean="0"/>
              <a:t>خفه </a:t>
            </a:r>
            <a:r>
              <a:rPr lang="ar-SA" sz="1100" dirty="0" smtClean="0"/>
              <a:t>، وفي الستينات ظهرت </a:t>
            </a:r>
            <a:r>
              <a:rPr lang="ar-SA" sz="1100" dirty="0" smtClean="0">
                <a:hlinkClick r:id="rId2"/>
              </a:rPr>
              <a:t>مضارب </a:t>
            </a:r>
            <a:r>
              <a:rPr lang="ar-SA" sz="1100" dirty="0" smtClean="0"/>
              <a:t>مصنوعة من معدن </a:t>
            </a:r>
            <a:r>
              <a:rPr lang="ar-SA" sz="1100" dirty="0" err="1" smtClean="0"/>
              <a:t>الألمنيوم </a:t>
            </a:r>
            <a:r>
              <a:rPr lang="ar-SA" sz="1100" dirty="0" smtClean="0"/>
              <a:t>، امتازت بخفة وزنها وقوة إرسالها للكرة ثم بدأ استخدام مادة </a:t>
            </a:r>
            <a:r>
              <a:rPr lang="ar-SA" sz="1100" dirty="0" err="1" smtClean="0"/>
              <a:t>الفيبرجلاس</a:t>
            </a:r>
            <a:r>
              <a:rPr lang="ar-SA" sz="1100" dirty="0" smtClean="0"/>
              <a:t> و الجرافيت لعمل </a:t>
            </a:r>
            <a:r>
              <a:rPr lang="ar-SA" sz="1100" dirty="0" smtClean="0">
                <a:hlinkClick r:id="rId2"/>
              </a:rPr>
              <a:t>مضارب </a:t>
            </a:r>
            <a:r>
              <a:rPr lang="ar-SA" sz="1100" dirty="0" smtClean="0"/>
              <a:t>اقل وزنا وأكثر قوة من المضارب المصنوعة من الألمنيوم وزن المضرب يبلغ </a:t>
            </a:r>
            <a:r>
              <a:rPr lang="ar-SA" sz="1100" dirty="0" err="1" smtClean="0"/>
              <a:t>13.5 </a:t>
            </a:r>
            <a:r>
              <a:rPr lang="ar-SA" sz="1100" dirty="0" smtClean="0"/>
              <a:t>- 14 اونس.</a:t>
            </a:r>
            <a:endParaRPr lang="en-US" sz="1100" dirty="0" smtClean="0"/>
          </a:p>
          <a:p>
            <a:r>
              <a:rPr lang="ar-SA" sz="1100" dirty="0" smtClean="0"/>
              <a:t>وهناك عدة نقاط يجب مراعاتها عند اختيار المضرب </a:t>
            </a:r>
            <a:r>
              <a:rPr lang="ar-SA" sz="1100" dirty="0" err="1" smtClean="0"/>
              <a:t>وهي :</a:t>
            </a:r>
            <a:endParaRPr lang="en-US" sz="1100" dirty="0" smtClean="0"/>
          </a:p>
          <a:p>
            <a:r>
              <a:rPr lang="ar-SA" sz="1100" dirty="0" smtClean="0"/>
              <a:t>1- يجب ان يكون مقبض المضرب مناسبا ومريحا لقبضة يد </a:t>
            </a:r>
            <a:r>
              <a:rPr lang="ar-SA" sz="1100" dirty="0" err="1" smtClean="0"/>
              <a:t>اللاعب .</a:t>
            </a:r>
            <a:endParaRPr lang="en-US" sz="1100" dirty="0" smtClean="0"/>
          </a:p>
          <a:p>
            <a:r>
              <a:rPr lang="ar-SA" sz="1100" dirty="0" smtClean="0"/>
              <a:t>2- يجب التأكد من اتزان المضرب وذلك برفعه على السبابة من نقطة ارتكازه والتي تكون عند العنق فأفضل نوع هو الذي يكون متوازن اي وزن القبضة متساوي لوزن الاطار.</a:t>
            </a:r>
            <a:endParaRPr lang="en-US" sz="1100" dirty="0" smtClean="0"/>
          </a:p>
          <a:p>
            <a:r>
              <a:rPr lang="ar-SA" sz="1100" dirty="0" smtClean="0"/>
              <a:t>3- يجب ان تكون خيوط المضرب مستقيمة ومشدودة جيداً حيث يساعد على ذلك التحكم في سرعة واتجاه الضربات.</a:t>
            </a:r>
            <a:endParaRPr lang="en-US" sz="1100" dirty="0" smtClean="0"/>
          </a:p>
          <a:p>
            <a:r>
              <a:rPr lang="ar-SA" sz="1100" b="1" dirty="0" smtClean="0"/>
              <a:t>3-  الكرات </a:t>
            </a:r>
            <a:endParaRPr lang="en-US" sz="1100" dirty="0" smtClean="0"/>
          </a:p>
          <a:p>
            <a:r>
              <a:rPr lang="ar-SA" sz="1100" dirty="0" smtClean="0"/>
              <a:t>يبلغ وزن كرة التنس </a:t>
            </a:r>
            <a:r>
              <a:rPr lang="ar-SA" sz="1100" dirty="0" err="1" smtClean="0"/>
              <a:t>52غم</a:t>
            </a:r>
            <a:r>
              <a:rPr lang="ar-SA" sz="1100" dirty="0" smtClean="0"/>
              <a:t> - </a:t>
            </a:r>
            <a:r>
              <a:rPr lang="ar-SA" sz="1100" dirty="0" err="1" smtClean="0"/>
              <a:t>54غم</a:t>
            </a:r>
            <a:r>
              <a:rPr lang="ar-SA" sz="1100" dirty="0" smtClean="0"/>
              <a:t> أما قطرها فهو 2.5 </a:t>
            </a:r>
            <a:r>
              <a:rPr lang="ar-SA" sz="1100" dirty="0" err="1" smtClean="0"/>
              <a:t>انج </a:t>
            </a:r>
            <a:r>
              <a:rPr lang="ar-SA" sz="1100" dirty="0" smtClean="0"/>
              <a:t>(5.</a:t>
            </a:r>
            <a:r>
              <a:rPr lang="ar-SA" sz="1100" dirty="0" err="1" smtClean="0"/>
              <a:t>5سم</a:t>
            </a:r>
            <a:r>
              <a:rPr lang="ar-SA" sz="1100" dirty="0" smtClean="0"/>
              <a:t>) ويجب أن يكون ارتدادها بارتفاع 55 </a:t>
            </a:r>
            <a:r>
              <a:rPr lang="ar-SA" sz="1100" dirty="0" err="1" smtClean="0"/>
              <a:t>انج </a:t>
            </a:r>
            <a:r>
              <a:rPr lang="ar-SA" sz="1100" dirty="0" smtClean="0"/>
              <a:t>(135 سم)عندما تسقط من ارتفاع 100 انج(250 سم)، وتصنع من مادة مطاطية وتتكون من جزأين تلتصقان مع بعضهما وتغطي </a:t>
            </a:r>
            <a:r>
              <a:rPr lang="ar-SA" sz="1100" dirty="0" err="1" smtClean="0"/>
              <a:t>بالوفر</a:t>
            </a:r>
            <a:r>
              <a:rPr lang="ar-SA" sz="1100" dirty="0" smtClean="0"/>
              <a:t> أو </a:t>
            </a:r>
            <a:r>
              <a:rPr lang="ar-SA" sz="1100" dirty="0" err="1" smtClean="0"/>
              <a:t>الصوف </a:t>
            </a:r>
            <a:r>
              <a:rPr lang="ar-SA" sz="1100" dirty="0" smtClean="0"/>
              <a:t>، وهناك كرات مضغوطة وأخرى غير مضغوطة تلك التي تستخدم في أثناء اللعب على ارتفاعات عالية على مستوى سطح البحر، وبعد أن كانت الكرات تتميز بلونها الأبيض أخذت تصنع بألوان مختلفة كالبرتقالي والأصفر والأخضر </a:t>
            </a:r>
            <a:endParaRPr lang="en-US" sz="1100" dirty="0" smtClean="0"/>
          </a:p>
          <a:p>
            <a:r>
              <a:rPr lang="ar-SA" sz="1100" dirty="0" smtClean="0"/>
              <a:t>4</a:t>
            </a:r>
            <a:r>
              <a:rPr lang="ar-SA" sz="1100" b="1" dirty="0" smtClean="0"/>
              <a:t>-  الملابس</a:t>
            </a:r>
            <a:endParaRPr lang="en-US" sz="1100" dirty="0" smtClean="0"/>
          </a:p>
          <a:p>
            <a:r>
              <a:rPr lang="ar-SA" sz="1100" dirty="0" smtClean="0"/>
              <a:t>تتصف لعبة التنس بالقوة والسرعة والمرونة في الحركة وعلى هذا فان اختيار الملابس المريحة والتي تسمح بالحركة غير المقيدة مهم </a:t>
            </a:r>
            <a:r>
              <a:rPr lang="ar-SA" sz="1100" dirty="0" err="1" smtClean="0"/>
              <a:t>جداً </a:t>
            </a:r>
            <a:r>
              <a:rPr lang="ar-SA" sz="1100" dirty="0" smtClean="0"/>
              <a:t>، </a:t>
            </a:r>
            <a:r>
              <a:rPr lang="ar-SA" sz="1100" dirty="0" err="1" smtClean="0"/>
              <a:t>لانها</a:t>
            </a:r>
            <a:r>
              <a:rPr lang="ar-SA" sz="1100" dirty="0" smtClean="0"/>
              <a:t> تتيح للاعب الحركة بحرية اثناء </a:t>
            </a:r>
            <a:r>
              <a:rPr lang="ar-SA" sz="1100" dirty="0" err="1" smtClean="0"/>
              <a:t>اللعب </a:t>
            </a:r>
            <a:r>
              <a:rPr lang="ar-SA" sz="1100" dirty="0" smtClean="0"/>
              <a:t>‘ فيجب ان تكون خفيفة وغير ضيقة على اي جزء من اجزاء جسمه فالملابس الضرورية </a:t>
            </a:r>
            <a:r>
              <a:rPr lang="ar-SA" sz="1100" dirty="0" err="1" smtClean="0"/>
              <a:t>تشمل </a:t>
            </a:r>
            <a:r>
              <a:rPr lang="ar-SA" sz="1100" dirty="0" smtClean="0"/>
              <a:t>، </a:t>
            </a:r>
            <a:r>
              <a:rPr lang="ar-SA" sz="1100" dirty="0" err="1" smtClean="0"/>
              <a:t>الحذاء </a:t>
            </a:r>
            <a:r>
              <a:rPr lang="ar-SA" sz="1100" dirty="0" smtClean="0"/>
              <a:t>، </a:t>
            </a:r>
            <a:r>
              <a:rPr lang="ar-SA" sz="1100" dirty="0" err="1" smtClean="0"/>
              <a:t>الجواريب</a:t>
            </a:r>
            <a:r>
              <a:rPr lang="ar-SA" sz="1100" dirty="0" smtClean="0"/>
              <a:t> ، </a:t>
            </a:r>
            <a:r>
              <a:rPr lang="ar-SA" sz="1100" dirty="0" err="1" smtClean="0"/>
              <a:t>القميص </a:t>
            </a:r>
            <a:r>
              <a:rPr lang="ar-SA" sz="1100" dirty="0" smtClean="0"/>
              <a:t>(</a:t>
            </a:r>
            <a:r>
              <a:rPr lang="ar-SA" sz="1100" dirty="0" err="1" smtClean="0"/>
              <a:t>التيشيرت) </a:t>
            </a:r>
            <a:r>
              <a:rPr lang="ar-SA" sz="1100" dirty="0" smtClean="0"/>
              <a:t>، والسروال القصير(</a:t>
            </a:r>
            <a:r>
              <a:rPr lang="ar-SA" sz="1100" dirty="0" err="1" smtClean="0"/>
              <a:t>الشورت) </a:t>
            </a:r>
            <a:r>
              <a:rPr lang="ar-SA" sz="1100" dirty="0" smtClean="0"/>
              <a:t>، اما الملابس الغير ضرورية، فتشمل غطاء </a:t>
            </a:r>
            <a:r>
              <a:rPr lang="ar-SA" sz="1100" dirty="0" err="1" smtClean="0"/>
              <a:t>الراس </a:t>
            </a:r>
            <a:r>
              <a:rPr lang="ar-SA" sz="1100" dirty="0" smtClean="0"/>
              <a:t>(القبعة) لتقيه من ضوء وحرارة ألشمس كذلك واقيات </a:t>
            </a:r>
            <a:r>
              <a:rPr lang="ar-SA" sz="1100" dirty="0" err="1" smtClean="0"/>
              <a:t>التعرق</a:t>
            </a:r>
            <a:r>
              <a:rPr lang="ar-SA" sz="1100" dirty="0" smtClean="0"/>
              <a:t> التي تلبس بالرأس والتي تلبس على الرسغ باليد ليمسح اللاعب عرقه من على جبهته وتمنع نزول عرق الذراع الى قبضة </a:t>
            </a:r>
            <a:r>
              <a:rPr lang="ar-SA" sz="1100" dirty="0" err="1" smtClean="0"/>
              <a:t>المضرب.</a:t>
            </a:r>
            <a:r>
              <a:rPr lang="ar-SA" sz="1100" dirty="0" smtClean="0"/>
              <a:t> وعلى الرغم من أن ملابس التنس الآن ملونه فإن القاعدة العامة لها هي أن تكون الملابس بيضاء</a:t>
            </a:r>
            <a:endParaRPr lang="en-US" sz="1100" dirty="0" smtClean="0"/>
          </a:p>
          <a:p>
            <a:r>
              <a:rPr lang="ar-SA" sz="1100" b="1" dirty="0" err="1" smtClean="0"/>
              <a:t>5 </a:t>
            </a:r>
            <a:r>
              <a:rPr lang="ar-SA" sz="1100" b="1" dirty="0" smtClean="0"/>
              <a:t>- الاحذية</a:t>
            </a:r>
            <a:endParaRPr lang="en-US" sz="1100" dirty="0" smtClean="0"/>
          </a:p>
          <a:p>
            <a:r>
              <a:rPr lang="ar-SA" sz="1100" dirty="0" smtClean="0"/>
              <a:t>أما أحذية ألتنس فهي مصممة خصيصاً لهذه ألرياضة ولها قاعدة مطاطية، ووسائد اسفنجية وليس لها </a:t>
            </a:r>
            <a:r>
              <a:rPr lang="ar-SA" sz="1100" dirty="0" err="1" smtClean="0"/>
              <a:t>كعب </a:t>
            </a:r>
            <a:r>
              <a:rPr lang="ar-SA" sz="1100" dirty="0" smtClean="0"/>
              <a:t>، لذا يجب أن تتصف بمواصفات خاصة لان هناك عبئا كبيراً يقع على القدمين بسبب الحذاء فالتنس رياضة تلعب فيها تحركات القدمين اثراً مهماً وفعالاً </a:t>
            </a:r>
            <a:r>
              <a:rPr lang="ar-SA" sz="1100" dirty="0" err="1" smtClean="0"/>
              <a:t>لأدائها.</a:t>
            </a:r>
            <a:r>
              <a:rPr lang="ar-SA" sz="1100" dirty="0" smtClean="0"/>
              <a:t> كما يجب ان يختار اللاعب الحذاء المناسب لقياس قدمه و لنوع ارضية الملعب الذي يلعب </a:t>
            </a:r>
            <a:r>
              <a:rPr lang="ar-SA" sz="1100" dirty="0" err="1" smtClean="0"/>
              <a:t>عليه.</a:t>
            </a:r>
            <a:r>
              <a:rPr lang="ar-SA" sz="1100" dirty="0" smtClean="0"/>
              <a:t> </a:t>
            </a:r>
            <a:endParaRPr lang="en-US" sz="1100" dirty="0" smtClean="0"/>
          </a:p>
          <a:p>
            <a:r>
              <a:rPr lang="ar-SA" sz="1100" b="1" dirty="0" smtClean="0"/>
              <a:t>6- الجوارب </a:t>
            </a:r>
            <a:endParaRPr lang="en-US" sz="1100" dirty="0" smtClean="0"/>
          </a:p>
          <a:p>
            <a:r>
              <a:rPr lang="ar-SA" sz="1100" dirty="0" smtClean="0"/>
              <a:t>للجوارب أهمية خاصة للاعب التنس نظراً لأهمية حركات القدمين في التنس فالجوارب الجيد المقاس يمنع قدمي اللاعبين من الاحتكاك بالحذاء وهذا يريح قدم </a:t>
            </a:r>
            <a:r>
              <a:rPr lang="ar-SA" sz="1100" dirty="0" err="1" smtClean="0"/>
              <a:t>اللاعب .</a:t>
            </a:r>
            <a:r>
              <a:rPr lang="ar-SA" sz="1100" dirty="0" smtClean="0"/>
              <a:t> </a:t>
            </a:r>
            <a:endParaRPr lang="ar-IQ" sz="1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620688"/>
          </a:xfrm>
        </p:spPr>
        <p:txBody>
          <a:bodyPr>
            <a:normAutofit/>
          </a:bodyPr>
          <a:lstStyle/>
          <a:p>
            <a:r>
              <a:rPr lang="ar-SA" sz="3200" dirty="0" smtClean="0"/>
              <a:t>أنواع الملاعب</a:t>
            </a:r>
            <a:endParaRPr lang="ar-IQ" sz="3200" dirty="0"/>
          </a:p>
        </p:txBody>
      </p:sp>
      <p:sp>
        <p:nvSpPr>
          <p:cNvPr id="3" name="عنصر نائب للمحتوى 2"/>
          <p:cNvSpPr>
            <a:spLocks noGrp="1"/>
          </p:cNvSpPr>
          <p:nvPr>
            <p:ph idx="1"/>
          </p:nvPr>
        </p:nvSpPr>
        <p:spPr>
          <a:xfrm>
            <a:off x="0" y="620688"/>
            <a:ext cx="9144000" cy="6237312"/>
          </a:xfrm>
        </p:spPr>
        <p:txBody>
          <a:bodyPr>
            <a:normAutofit fontScale="47500" lnSpcReduction="20000"/>
          </a:bodyPr>
          <a:lstStyle/>
          <a:p>
            <a:pPr lvl="0"/>
            <a:r>
              <a:rPr lang="ar-SA" b="1" dirty="0" smtClean="0"/>
              <a:t>النوع الاول هي الملاعب ألترابية</a:t>
            </a:r>
            <a:r>
              <a:rPr lang="ar-SA" dirty="0" smtClean="0"/>
              <a:t> يتكون هذا النوع من المواد الطينية وينتشر في الاماكن التي لا ينمو </a:t>
            </a:r>
            <a:r>
              <a:rPr lang="ar-SA" dirty="0" err="1" smtClean="0"/>
              <a:t>بها</a:t>
            </a:r>
            <a:r>
              <a:rPr lang="ar-SA" dirty="0" smtClean="0"/>
              <a:t> </a:t>
            </a:r>
            <a:r>
              <a:rPr lang="ar-SA" dirty="0" err="1" smtClean="0"/>
              <a:t>الثيل</a:t>
            </a:r>
            <a:r>
              <a:rPr lang="ar-SA" dirty="0" smtClean="0"/>
              <a:t> بشكل جيد وتنتشر بأغلب دول العالم مثل بطولة فرنسا</a:t>
            </a:r>
            <a:r>
              <a:rPr lang="ar-IQ" b="1" dirty="0" err="1" smtClean="0"/>
              <a:t>.</a:t>
            </a:r>
            <a:r>
              <a:rPr lang="ar-IQ" b="1" dirty="0" smtClean="0"/>
              <a:t> </a:t>
            </a:r>
            <a:endParaRPr lang="en-US" dirty="0" smtClean="0"/>
          </a:p>
          <a:p>
            <a:r>
              <a:rPr lang="ar-SA" dirty="0" smtClean="0"/>
              <a:t>من محاسن هذا النوع من الملاعب ان سرعة وارتداد الكرة يكون اكثر بطأ بالمقارنة مع الملاعب </a:t>
            </a:r>
            <a:r>
              <a:rPr lang="ar-SA" dirty="0" err="1" smtClean="0"/>
              <a:t>الصلبة </a:t>
            </a:r>
            <a:r>
              <a:rPr lang="ar-SA" dirty="0" smtClean="0"/>
              <a:t>، وأسلوب اللعب بطيء مما يغلب علية الطابع الدفاعي وقلة من اللعب ألهجومي بسبب وجود </a:t>
            </a:r>
            <a:r>
              <a:rPr lang="ar-SA" dirty="0" err="1" smtClean="0"/>
              <a:t>ذرات</a:t>
            </a:r>
            <a:r>
              <a:rPr lang="ar-SA" dirty="0" smtClean="0"/>
              <a:t> الرمل التي تعمل على تقليل من سرعة الكرات لذا يتوفر لدى اللاعب الوقت الكافي </a:t>
            </a:r>
            <a:r>
              <a:rPr lang="ar-SA" dirty="0" err="1" smtClean="0"/>
              <a:t>للتهيئ</a:t>
            </a:r>
            <a:r>
              <a:rPr lang="ar-SA" dirty="0" smtClean="0"/>
              <a:t> لضرب </a:t>
            </a:r>
            <a:r>
              <a:rPr lang="ar-SA" dirty="0" err="1" smtClean="0"/>
              <a:t>الكرات.</a:t>
            </a:r>
            <a:r>
              <a:rPr lang="ar-SA" dirty="0" smtClean="0"/>
              <a:t> </a:t>
            </a:r>
            <a:endParaRPr lang="en-US" dirty="0" smtClean="0"/>
          </a:p>
          <a:p>
            <a:r>
              <a:rPr lang="ar-SA" dirty="0" smtClean="0"/>
              <a:t>ومن مساؤها هو صعوبة ادامتها حيث يجب ان ترش بالماء وتداس يومياً بالإضافة الى اعادة تخطيطها وبشكل </a:t>
            </a:r>
            <a:r>
              <a:rPr lang="ar-SA" dirty="0" err="1" smtClean="0"/>
              <a:t>منتظم.</a:t>
            </a:r>
            <a:r>
              <a:rPr lang="ar-SA" dirty="0" smtClean="0"/>
              <a:t> وأن الكرة عندما تصطدم بأرضية الملعب تترك علامة واضحة على</a:t>
            </a:r>
            <a:r>
              <a:rPr lang="en-US" dirty="0" smtClean="0"/>
              <a:t> </a:t>
            </a:r>
            <a:r>
              <a:rPr lang="ar-SA" dirty="0" smtClean="0"/>
              <a:t>أرضية </a:t>
            </a:r>
            <a:r>
              <a:rPr lang="ar-SA" dirty="0" err="1" smtClean="0"/>
              <a:t>الملعب .</a:t>
            </a:r>
            <a:r>
              <a:rPr lang="ar-SA" dirty="0" smtClean="0"/>
              <a:t> </a:t>
            </a:r>
            <a:r>
              <a:rPr lang="ar-IQ" dirty="0" smtClean="0"/>
              <a:t>و</a:t>
            </a:r>
            <a:r>
              <a:rPr lang="ar-SA" dirty="0" smtClean="0"/>
              <a:t>لهذا يجب ان تكنس الملاعب بين كل مجموعة والأخرى لإزالة هذه الاثار الناتجة عن ارتطام الكرات بالأرضية</a:t>
            </a:r>
            <a:r>
              <a:rPr lang="en-US" dirty="0" smtClean="0"/>
              <a:t> .</a:t>
            </a:r>
          </a:p>
          <a:p>
            <a:r>
              <a:rPr lang="en-US" b="1" dirty="0" smtClean="0"/>
              <a:t>2</a:t>
            </a:r>
            <a:r>
              <a:rPr lang="ar-IQ" b="1" dirty="0" err="1" smtClean="0"/>
              <a:t>-</a:t>
            </a:r>
            <a:r>
              <a:rPr lang="ar-IQ" b="1" dirty="0" smtClean="0"/>
              <a:t> </a:t>
            </a:r>
            <a:r>
              <a:rPr lang="ar-SA" b="1" dirty="0" smtClean="0"/>
              <a:t>النوع الثاني هي الملاعب الصلبة </a:t>
            </a:r>
            <a:r>
              <a:rPr lang="en-US" b="1" dirty="0" smtClean="0"/>
              <a:t>Hard court   The</a:t>
            </a:r>
            <a:r>
              <a:rPr lang="ar-SA" b="1" dirty="0" smtClean="0"/>
              <a:t>مثل المستخدمة في </a:t>
            </a:r>
            <a:endParaRPr lang="en-US" dirty="0" smtClean="0"/>
          </a:p>
          <a:p>
            <a:r>
              <a:rPr lang="ar-SA" b="1" dirty="0" smtClean="0"/>
              <a:t>    بطولة</a:t>
            </a:r>
            <a:r>
              <a:rPr lang="en-US" b="1" dirty="0" smtClean="0"/>
              <a:t> </a:t>
            </a:r>
            <a:r>
              <a:rPr lang="ar-SA" b="1" dirty="0" smtClean="0"/>
              <a:t>استراليا </a:t>
            </a:r>
            <a:r>
              <a:rPr lang="ar-SA" b="1" dirty="0" err="1" smtClean="0"/>
              <a:t>المفتوحة </a:t>
            </a:r>
            <a:r>
              <a:rPr lang="ar-SA" b="1" dirty="0" smtClean="0"/>
              <a:t>, وبطولة امريكا المفتوحة</a:t>
            </a:r>
            <a:r>
              <a:rPr lang="en-US" b="1" dirty="0" smtClean="0"/>
              <a:t> .</a:t>
            </a:r>
            <a:r>
              <a:rPr lang="en-US" dirty="0" smtClean="0"/>
              <a:t>	</a:t>
            </a:r>
          </a:p>
          <a:p>
            <a:r>
              <a:rPr lang="ar-SA" dirty="0" smtClean="0"/>
              <a:t>     ما يميز هذه الملاعب </a:t>
            </a:r>
            <a:r>
              <a:rPr lang="ar-SA" b="1" dirty="0" smtClean="0"/>
              <a:t>أ</a:t>
            </a:r>
            <a:r>
              <a:rPr lang="ar-SA" dirty="0" smtClean="0"/>
              <a:t>ما الملاعب الصلبة تعتبر اسرع من الملاعب </a:t>
            </a:r>
            <a:r>
              <a:rPr lang="ar-SA" dirty="0" err="1" smtClean="0"/>
              <a:t>الترابية </a:t>
            </a:r>
            <a:r>
              <a:rPr lang="ar-SA" dirty="0" smtClean="0"/>
              <a:t>,وتعتمد سرعة اللعب في الملعب على طريقة انشاء هذا </a:t>
            </a:r>
            <a:r>
              <a:rPr lang="ar-SA" dirty="0" err="1" smtClean="0"/>
              <a:t>المل</a:t>
            </a:r>
            <a:r>
              <a:rPr lang="ar-IQ" dirty="0" smtClean="0"/>
              <a:t>عب</a:t>
            </a:r>
            <a:r>
              <a:rPr lang="en-US" dirty="0" smtClean="0"/>
              <a:t>. </a:t>
            </a:r>
            <a:r>
              <a:rPr lang="ar-SA" dirty="0" smtClean="0"/>
              <a:t>فأما يكون من الاسفلت او </a:t>
            </a:r>
            <a:r>
              <a:rPr lang="ar-SA" dirty="0" err="1" smtClean="0"/>
              <a:t>التارتان</a:t>
            </a:r>
            <a:r>
              <a:rPr lang="ar-SA" dirty="0" smtClean="0"/>
              <a:t> الصناعي او اتحاد بعض المواد الصلبة بنسب </a:t>
            </a:r>
            <a:r>
              <a:rPr lang="ar-SA" dirty="0" err="1" smtClean="0"/>
              <a:t>معينة.</a:t>
            </a:r>
            <a:r>
              <a:rPr lang="ar-SA" dirty="0" smtClean="0"/>
              <a:t> ويغلب عليه الطابع الهجومي.</a:t>
            </a:r>
            <a:endParaRPr lang="en-US" dirty="0" smtClean="0"/>
          </a:p>
          <a:p>
            <a:r>
              <a:rPr lang="ar-SA" dirty="0" smtClean="0"/>
              <a:t>من محاسن هذا النوع من الملاعب انها لا تحتاج الى ادامة مستمرة فيمكن ادامتها خلال فترات </a:t>
            </a:r>
            <a:r>
              <a:rPr lang="ar-SA" dirty="0" err="1" smtClean="0"/>
              <a:t>طويلة.</a:t>
            </a:r>
            <a:r>
              <a:rPr lang="ar-SA" dirty="0" smtClean="0"/>
              <a:t> اما من </a:t>
            </a:r>
            <a:r>
              <a:rPr lang="ar-SA" dirty="0" err="1" smtClean="0"/>
              <a:t>مساؤ</a:t>
            </a:r>
            <a:r>
              <a:rPr lang="ar-SA" dirty="0" smtClean="0"/>
              <a:t> هذا النوع من الملاعب هو ارتداد الكرة يكون عالياً وسريعاً اكثر من الانواع الاخرى بسبب صلابة اسطح تلك الملاعب وخاصة تلك الملاعب ذات السطح الاملس والناعم وهذه الخواص تزيد من سرعة الكرة عند </a:t>
            </a:r>
            <a:r>
              <a:rPr lang="ar-SA" dirty="0" err="1" smtClean="0"/>
              <a:t>ارتدادها </a:t>
            </a:r>
            <a:r>
              <a:rPr lang="ar-SA" dirty="0" smtClean="0"/>
              <a:t>، وعليه يحتاج اللعب في هذا النوع من الملاعب الى لياقة بدنية عالية للعب على هذا النوع من </a:t>
            </a:r>
            <a:r>
              <a:rPr lang="ar-SA" dirty="0" err="1" smtClean="0"/>
              <a:t>الملاعب.</a:t>
            </a:r>
            <a:r>
              <a:rPr lang="ar-SA" dirty="0" smtClean="0"/>
              <a:t> فضلا عن كثرة الاصابات في هذا النوع من الملاعب.</a:t>
            </a:r>
            <a:endParaRPr lang="en-US" dirty="0" smtClean="0"/>
          </a:p>
          <a:p>
            <a:r>
              <a:rPr lang="ar-SA" b="1" dirty="0" smtClean="0"/>
              <a:t>3-  النوع الثالث هي الملاعب العشبية كمثل المستخدمة في بطولة ويمبلدون </a:t>
            </a:r>
            <a:endParaRPr lang="en-US" dirty="0" smtClean="0"/>
          </a:p>
          <a:p>
            <a:r>
              <a:rPr lang="ar-SA" dirty="0" smtClean="0"/>
              <a:t>  الملاعب العشبية تعتبر سريعة وهذا النوع من الملاعب يتميز بصعوبة التنبؤ بأي اتجاه سيكون اتجاه الكرة بعد ضربها وهذا يعتمد علي حالة العشب وعلي الكيفية</a:t>
            </a:r>
            <a:r>
              <a:rPr lang="en-US" dirty="0" smtClean="0"/>
              <a:t> </a:t>
            </a:r>
            <a:r>
              <a:rPr lang="ar-SA" dirty="0" smtClean="0"/>
              <a:t> التي جرت </a:t>
            </a:r>
            <a:r>
              <a:rPr lang="ar-SA" dirty="0" err="1" smtClean="0"/>
              <a:t>بها</a:t>
            </a:r>
            <a:r>
              <a:rPr lang="ar-SA" dirty="0" smtClean="0"/>
              <a:t> تقليمه مؤخرا.</a:t>
            </a:r>
            <a:endParaRPr lang="en-US" dirty="0" smtClean="0"/>
          </a:p>
          <a:p>
            <a:r>
              <a:rPr lang="ar-IQ" dirty="0" smtClean="0"/>
              <a:t>  </a:t>
            </a:r>
            <a:r>
              <a:rPr lang="ar-SA" dirty="0" smtClean="0"/>
              <a:t>من محاسنها هو  ان اللعب يتميز بالقوة والسرعة اكثر من الملاعب الترابية وذلك بسبب ميلان الكرة الى الانزلاق بعد ارتطامها بالأرض هذا ويكون ارتداد الكرة واطئ ويشعر كثير من اللاعبين بالمتعة اثناء اللعب على هذا النوع من الملاعب وإنها تشجع من اللعب بالقرب من الشبكة،</a:t>
            </a:r>
            <a:endParaRPr lang="en-US" dirty="0" smtClean="0"/>
          </a:p>
          <a:p>
            <a:r>
              <a:rPr lang="ar-SA" dirty="0" smtClean="0"/>
              <a:t>اما مساؤها يحتاج هذا النوع من الملاعب الى الادامة والعناية المستمرة حيث يجب قص وترتيب </a:t>
            </a:r>
            <a:r>
              <a:rPr lang="ar-SA" dirty="0" err="1" smtClean="0"/>
              <a:t>الثيل</a:t>
            </a:r>
            <a:r>
              <a:rPr lang="ar-SA" dirty="0" smtClean="0"/>
              <a:t> بحيث يكون ناعماً وضرورة تخطيط الملعب </a:t>
            </a:r>
            <a:r>
              <a:rPr lang="ar-SA" dirty="0" err="1" smtClean="0"/>
              <a:t>باستمرار </a:t>
            </a:r>
            <a:r>
              <a:rPr lang="ar-SA" dirty="0" smtClean="0"/>
              <a:t>،وعندما تكون هذه الملاعب مبللة فان ذلك يؤثر على وزن الكرة ونوع اللعب لان الارتداد سيكون بشكل غير </a:t>
            </a:r>
            <a:r>
              <a:rPr lang="ar-SA" dirty="0" err="1" smtClean="0"/>
              <a:t>منتظم.</a:t>
            </a:r>
            <a:r>
              <a:rPr lang="ar-SA" dirty="0" smtClean="0"/>
              <a:t> </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865</Words>
  <Application>Microsoft Office PowerPoint</Application>
  <PresentationFormat>عرض على الشاشة (3:4)‏</PresentationFormat>
  <Paragraphs>32</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مستلزمات لعبة التنس</vt:lpstr>
      <vt:lpstr>أنواع الملاعب</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مسكات المضرب / وقفة الاستعداد</dc:title>
  <dc:creator>مكي</dc:creator>
  <cp:lastModifiedBy>مكي</cp:lastModifiedBy>
  <cp:revision>3</cp:revision>
  <dcterms:created xsi:type="dcterms:W3CDTF">2018-12-10T19:14:57Z</dcterms:created>
  <dcterms:modified xsi:type="dcterms:W3CDTF">2018-12-11T10:44:23Z</dcterms:modified>
</cp:coreProperties>
</file>